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26F8-72B9-407B-85C9-4F99126302E6}" type="datetimeFigureOut">
              <a:rPr lang="sr-Latn-CS" smtClean="0"/>
              <a:pPr/>
              <a:t>30.10.2013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38B3-9C9F-4475-A9D7-D844E2480266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Tehnologij</a:t>
            </a:r>
            <a:r>
              <a:rPr lang="sr-Latn-CS" b="1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spajanja</a:t>
            </a:r>
            <a:r>
              <a:rPr lang="en-US" b="1" dirty="0" smtClean="0"/>
              <a:t> </a:t>
            </a:r>
            <a:r>
              <a:rPr lang="en-US" b="1" dirty="0" err="1" smtClean="0"/>
              <a:t>savremenih</a:t>
            </a:r>
            <a:r>
              <a:rPr lang="en-US" b="1" dirty="0" smtClean="0"/>
              <a:t> </a:t>
            </a:r>
            <a:r>
              <a:rPr lang="en-US" b="1" dirty="0" err="1" smtClean="0"/>
              <a:t>materijala</a:t>
            </a:r>
            <a:endParaRPr lang="sr-Latn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sr-Latn-CS" dirty="0" smtClean="0"/>
              <a:t>Mere za poboljšavanje zavarljivosti:</a:t>
            </a:r>
          </a:p>
          <a:p>
            <a:pPr>
              <a:buNone/>
            </a:pPr>
            <a:endParaRPr lang="sr-Latn-CS" dirty="0" smtClean="0"/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Upotrebom pogodnog tipa elektrode.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Smanjenje sadržaja osnovnog materijala u šavu.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Smanjenje brzine hlađenja.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400800" cy="5287963"/>
          </a:xfrm>
        </p:spPr>
        <p:txBody>
          <a:bodyPr>
            <a:normAutofit lnSpcReduction="10000"/>
          </a:bodyPr>
          <a:lstStyle/>
          <a:p>
            <a:r>
              <a:rPr lang="sr-Latn-CS" dirty="0" smtClean="0"/>
              <a:t>Upotreba pogodnog tipa elektrode: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Potrebno je koristiti elektrode sa sniženim sadržajem ugljenika (0,08 – 0,1 %).</a:t>
            </a:r>
          </a:p>
          <a:p>
            <a:pPr>
              <a:buFontTx/>
              <a:buChar char="-"/>
            </a:pPr>
            <a:r>
              <a:rPr lang="sr-Latn-CS" dirty="0" smtClean="0"/>
              <a:t>Takve elektrode moraju biti legirane sa manganom ili silicijumom čime se usitnjava struktura i izaziva efekat ojačavanja, tako da se zadržava čvrstoća zavarenog spoja.</a:t>
            </a: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6629400" y="1752600"/>
            <a:ext cx="3810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TextBox 4"/>
          <p:cNvSpPr txBox="1"/>
          <p:nvPr/>
        </p:nvSpPr>
        <p:spPr>
          <a:xfrm>
            <a:off x="7086600" y="8382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i="1" dirty="0" smtClean="0"/>
              <a:t>Smanjenje mogućnosti zakaljivanja u ZUT-u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hladne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prsline</a:t>
            </a:r>
            <a:r>
              <a:rPr lang="en-US" sz="2800" i="1" dirty="0" smtClean="0"/>
              <a:t>)</a:t>
            </a:r>
            <a:endParaRPr lang="sr-Latn-CS" sz="2800" i="1" dirty="0"/>
          </a:p>
        </p:txBody>
      </p:sp>
      <p:sp>
        <p:nvSpPr>
          <p:cNvPr id="6" name="Right Brace 5"/>
          <p:cNvSpPr/>
          <p:nvPr/>
        </p:nvSpPr>
        <p:spPr>
          <a:xfrm>
            <a:off x="6629400" y="3505200"/>
            <a:ext cx="3810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TextBox 6"/>
          <p:cNvSpPr txBox="1"/>
          <p:nvPr/>
        </p:nvSpPr>
        <p:spPr>
          <a:xfrm>
            <a:off x="7086600" y="4027944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i="1" dirty="0" smtClean="0"/>
              <a:t>Smanjenje mogućnosti pojave </a:t>
            </a:r>
            <a:r>
              <a:rPr lang="en-US" sz="2800" i="1" dirty="0" err="1" smtClean="0"/>
              <a:t>vrućih</a:t>
            </a:r>
            <a:r>
              <a:rPr lang="en-US" sz="2800" i="1" dirty="0" smtClean="0"/>
              <a:t> </a:t>
            </a:r>
            <a:r>
              <a:rPr lang="sr-Latn-CS" sz="2800" i="1" dirty="0" smtClean="0"/>
              <a:t>prslina u šavu</a:t>
            </a:r>
            <a:endParaRPr lang="sr-Latn-CS" sz="28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sr-Latn-CS" dirty="0" smtClean="0"/>
              <a:t>Smanjenje sadržaja osnovnog materijala u šavu: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sz="2800" dirty="0" smtClean="0"/>
              <a:t>Povećanje dubine uvara.</a:t>
            </a:r>
          </a:p>
          <a:p>
            <a:pPr>
              <a:buFontTx/>
              <a:buChar char="-"/>
            </a:pPr>
            <a:r>
              <a:rPr lang="sr-Latn-CS" sz="2800" dirty="0" smtClean="0"/>
              <a:t>Priprema osnovnog materijala ne u vidu</a:t>
            </a:r>
          </a:p>
          <a:p>
            <a:pPr>
              <a:buNone/>
            </a:pPr>
            <a:r>
              <a:rPr lang="sr-Latn-CS" sz="2800" dirty="0" smtClean="0"/>
              <a:t>     I-šava već npr. V</a:t>
            </a:r>
            <a:r>
              <a:rPr lang="en-US" sz="2800" dirty="0" smtClean="0"/>
              <a:t> </a:t>
            </a:r>
            <a:r>
              <a:rPr lang="en-US" sz="2800" dirty="0" err="1" smtClean="0"/>
              <a:t>ili</a:t>
            </a:r>
            <a:r>
              <a:rPr lang="en-US" sz="2800" dirty="0" smtClean="0"/>
              <a:t> U</a:t>
            </a:r>
            <a:r>
              <a:rPr lang="sr-Latn-CS" sz="2800" dirty="0" smtClean="0"/>
              <a:t>-šava.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500" t="18284" r="42442" b="68110"/>
          <a:stretch>
            <a:fillRect/>
          </a:stretch>
        </p:blipFill>
        <p:spPr bwMode="auto">
          <a:xfrm rot="120000">
            <a:off x="8138" y="4032181"/>
            <a:ext cx="4504016" cy="15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1875" t="36000" r="24375" b="47000"/>
          <a:stretch>
            <a:fillRect/>
          </a:stretch>
        </p:blipFill>
        <p:spPr bwMode="auto">
          <a:xfrm rot="120000">
            <a:off x="4440746" y="4109319"/>
            <a:ext cx="4075089" cy="12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>
            <a:off x="6629400" y="2133600"/>
            <a:ext cx="3810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TextBox 6"/>
          <p:cNvSpPr txBox="1"/>
          <p:nvPr/>
        </p:nvSpPr>
        <p:spPr>
          <a:xfrm>
            <a:off x="7086600" y="15240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i="1" dirty="0" smtClean="0"/>
              <a:t>Smanjenje mogućnosti zakaljivanja u ZUT-u</a:t>
            </a:r>
            <a:r>
              <a:rPr lang="en-US" sz="2800" i="1" dirty="0" smtClean="0"/>
              <a:t> (</a:t>
            </a:r>
            <a:r>
              <a:rPr lang="en-US" sz="2800" i="1" dirty="0" err="1" smtClean="0"/>
              <a:t>hladne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prsline</a:t>
            </a:r>
            <a:r>
              <a:rPr lang="en-US" sz="2800" i="1" dirty="0" smtClean="0"/>
              <a:t>)</a:t>
            </a:r>
            <a:endParaRPr lang="sr-Latn-CS" sz="2800" i="1" dirty="0"/>
          </a:p>
        </p:txBody>
      </p:sp>
      <p:sp>
        <p:nvSpPr>
          <p:cNvPr id="8" name="Up Arrow 7"/>
          <p:cNvSpPr/>
          <p:nvPr/>
        </p:nvSpPr>
        <p:spPr>
          <a:xfrm>
            <a:off x="20574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25908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60198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67056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096000"/>
            <a:ext cx="72390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OVA POVRŠINA (ZAPREMINA) TREBA DA BUDE MANJA , KAKO BI OSNOVNI MATERIJAL ŠTO MANJE “UČESTVOVAO” U RASTOPLJENOM METALU</a:t>
            </a:r>
            <a:endParaRPr lang="en-US" i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sr-Latn-CS" dirty="0" smtClean="0"/>
              <a:t>Smanjenje brzine hlađenja: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Smanjenje brzine zavarivanja.</a:t>
            </a:r>
          </a:p>
          <a:p>
            <a:pPr>
              <a:buFontTx/>
              <a:buChar char="-"/>
            </a:pPr>
            <a:r>
              <a:rPr lang="sr-Latn-CS" dirty="0" smtClean="0"/>
              <a:t>Primena predgrevanja 150 – 400</a:t>
            </a:r>
            <a:r>
              <a:rPr lang="sr-Latn-CS" baseline="30000" dirty="0" smtClean="0"/>
              <a:t>o</a:t>
            </a:r>
            <a:r>
              <a:rPr lang="sr-Latn-CS" dirty="0" smtClean="0"/>
              <a:t>C.</a:t>
            </a:r>
          </a:p>
          <a:p>
            <a:pPr>
              <a:buFontTx/>
              <a:buChar char="-"/>
            </a:pPr>
            <a:r>
              <a:rPr lang="en-US" smtClean="0"/>
              <a:t>(</a:t>
            </a:r>
            <a:r>
              <a:rPr lang="sr-Latn-CS" smtClean="0"/>
              <a:t>Naknadna </a:t>
            </a:r>
            <a:r>
              <a:rPr lang="sr-Latn-CS" dirty="0" smtClean="0"/>
              <a:t>termička obrada.</a:t>
            </a:r>
            <a:r>
              <a:rPr lang="en-US" dirty="0" smtClean="0"/>
              <a:t>)</a:t>
            </a:r>
            <a:endParaRPr lang="sr-Latn-CS" dirty="0" smtClean="0"/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591" t="26298" r="75097" b="43750"/>
          <a:stretch>
            <a:fillRect/>
          </a:stretch>
        </p:blipFill>
        <p:spPr bwMode="auto">
          <a:xfrm rot="-120000">
            <a:off x="3170758" y="3860779"/>
            <a:ext cx="2957476" cy="271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6629400" y="1905000"/>
            <a:ext cx="3810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TextBox 5"/>
          <p:cNvSpPr txBox="1"/>
          <p:nvPr/>
        </p:nvSpPr>
        <p:spPr>
          <a:xfrm>
            <a:off x="7086600" y="18288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Smanjenje mogućnosti zakaljivanja u ZUT-u</a:t>
            </a:r>
            <a:endParaRPr lang="sr-Latn-C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Visokougljenični čelici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Sadrže </a:t>
            </a:r>
            <a:r>
              <a:rPr lang="en-US" dirty="0" err="1" smtClean="0"/>
              <a:t>preko</a:t>
            </a:r>
            <a:r>
              <a:rPr lang="sr-Latn-CS" dirty="0" smtClean="0"/>
              <a:t> 0,</a:t>
            </a:r>
            <a:r>
              <a:rPr lang="en-US" dirty="0" smtClean="0"/>
              <a:t>6 </a:t>
            </a:r>
            <a:r>
              <a:rPr lang="sr-Latn-CS" dirty="0" smtClean="0"/>
              <a:t>%C – pre svega alatni čelici za rad na hladno i opružni čelici.</a:t>
            </a:r>
          </a:p>
          <a:p>
            <a:r>
              <a:rPr lang="sr-Latn-CS" dirty="0" smtClean="0"/>
              <a:t>Ovi čelici se ne koriste za izradu zavarenih konstrukcija, ali se na njima primenjuje reparaturno navarivanje ili navarivanje tvrdih legura (npr. volfram-karbid, WC).</a:t>
            </a:r>
          </a:p>
          <a:p>
            <a:r>
              <a:rPr lang="sr-Latn-CS" dirty="0" smtClean="0"/>
              <a:t>To su teško zavarljivi materijali zbog povećanog sadržaja ugljenika. </a:t>
            </a:r>
            <a:endParaRPr lang="sr-Latn-C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6324600" cy="5592763"/>
          </a:xfrm>
        </p:spPr>
        <p:txBody>
          <a:bodyPr/>
          <a:lstStyle/>
          <a:p>
            <a:r>
              <a:rPr lang="sr-Latn-CS" dirty="0" smtClean="0"/>
              <a:t>Mere za poboljšanje zavarljivosti (navarljivosti):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Upotrebom pogodnog tipa elektrode.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Smanjenje sadržaja osnovnog materijala u šavu.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Smanjenje brzine hlađenja.</a:t>
            </a:r>
          </a:p>
          <a:p>
            <a:pPr>
              <a:buNone/>
            </a:pP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5943600" y="2209800"/>
            <a:ext cx="53340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TextBox 4"/>
          <p:cNvSpPr txBox="1"/>
          <p:nvPr/>
        </p:nvSpPr>
        <p:spPr>
          <a:xfrm>
            <a:off x="6629400" y="2275344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Nasigurnije je primeniti sve navedene metode istovremeno.</a:t>
            </a:r>
            <a:endParaRPr lang="sr-Latn-C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6400800" cy="52879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Upotreba pogodnog tipa elektrode: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Potrebno je koristiti elektrode sa sniženim sadržajem ugljenika (0,08 – 0,1 %) – ne najpogodnije za reparaturno navarivanje.</a:t>
            </a:r>
          </a:p>
          <a:p>
            <a:pPr>
              <a:buFontTx/>
              <a:buChar char="-"/>
            </a:pPr>
            <a:r>
              <a:rPr lang="sr-Latn-CS" dirty="0" smtClean="0"/>
              <a:t>Takve elektrode moraju biti legirane sa manganom ili silicijumom čime se usitnjava struktura i izaziva efekat ojačavanja, tako da se zadržava čvrstoća zavarenog spoja.</a:t>
            </a:r>
            <a:endParaRPr lang="sr-Latn-CS" dirty="0"/>
          </a:p>
        </p:txBody>
      </p:sp>
      <p:sp>
        <p:nvSpPr>
          <p:cNvPr id="4" name="Right Brace 3"/>
          <p:cNvSpPr/>
          <p:nvPr/>
        </p:nvSpPr>
        <p:spPr>
          <a:xfrm>
            <a:off x="6629400" y="1752600"/>
            <a:ext cx="3810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5" name="TextBox 4"/>
          <p:cNvSpPr txBox="1"/>
          <p:nvPr/>
        </p:nvSpPr>
        <p:spPr>
          <a:xfrm>
            <a:off x="7086600" y="7620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Smanjenje mogućnosti zakaljivanja u </a:t>
            </a:r>
            <a:r>
              <a:rPr lang="sr-Latn-CS" sz="2800" dirty="0" smtClean="0"/>
              <a:t>ZUT-u (hladne prsline))</a:t>
            </a:r>
            <a:endParaRPr lang="sr-Latn-CS" sz="2800" dirty="0"/>
          </a:p>
        </p:txBody>
      </p:sp>
      <p:sp>
        <p:nvSpPr>
          <p:cNvPr id="6" name="Right Brace 5"/>
          <p:cNvSpPr/>
          <p:nvPr/>
        </p:nvSpPr>
        <p:spPr>
          <a:xfrm>
            <a:off x="6629400" y="3505200"/>
            <a:ext cx="3810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TextBox 6"/>
          <p:cNvSpPr txBox="1"/>
          <p:nvPr/>
        </p:nvSpPr>
        <p:spPr>
          <a:xfrm>
            <a:off x="7086600" y="4077831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Smanjenje mogućnosti pojave prslina u šavu</a:t>
            </a:r>
            <a:endParaRPr lang="sr-Latn-C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sr-Latn-CS" dirty="0" smtClean="0"/>
              <a:t>Smanjenje sadržaja osnovnog materijala u šavu: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sz="2800" dirty="0" smtClean="0"/>
              <a:t>Povećanje dubine uvara.</a:t>
            </a:r>
          </a:p>
          <a:p>
            <a:pPr>
              <a:buFontTx/>
              <a:buChar char="-"/>
            </a:pPr>
            <a:r>
              <a:rPr lang="sr-Latn-CS" sz="2800" dirty="0" smtClean="0"/>
              <a:t>Priprema osnovnog materijala ne u vidu</a:t>
            </a:r>
          </a:p>
          <a:p>
            <a:pPr>
              <a:buNone/>
            </a:pPr>
            <a:r>
              <a:rPr lang="sr-Latn-CS" sz="2800" dirty="0" smtClean="0"/>
              <a:t>     I-šava već u vidu izvođenja npr. V-šava.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500" t="18284" r="42442" b="68110"/>
          <a:stretch>
            <a:fillRect/>
          </a:stretch>
        </p:blipFill>
        <p:spPr bwMode="auto">
          <a:xfrm rot="120000">
            <a:off x="8138" y="4032181"/>
            <a:ext cx="4504016" cy="15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1875" t="36000" r="24375" b="47000"/>
          <a:stretch>
            <a:fillRect/>
          </a:stretch>
        </p:blipFill>
        <p:spPr bwMode="auto">
          <a:xfrm rot="120000">
            <a:off x="4440746" y="4109319"/>
            <a:ext cx="4075089" cy="128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Brace 5"/>
          <p:cNvSpPr/>
          <p:nvPr/>
        </p:nvSpPr>
        <p:spPr>
          <a:xfrm>
            <a:off x="6629400" y="2133600"/>
            <a:ext cx="3810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TextBox 6"/>
          <p:cNvSpPr txBox="1"/>
          <p:nvPr/>
        </p:nvSpPr>
        <p:spPr>
          <a:xfrm>
            <a:off x="7086600" y="1589544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Smanjenje mogućnosti zakaljivanja u </a:t>
            </a:r>
            <a:r>
              <a:rPr lang="sr-Latn-CS" sz="2800" dirty="0" smtClean="0"/>
              <a:t>ZUT-u (hlade prsline)</a:t>
            </a:r>
            <a:endParaRPr lang="sr-Latn-CS" sz="2800" dirty="0"/>
          </a:p>
        </p:txBody>
      </p:sp>
      <p:sp>
        <p:nvSpPr>
          <p:cNvPr id="8" name="Up Arrow 7"/>
          <p:cNvSpPr/>
          <p:nvPr/>
        </p:nvSpPr>
        <p:spPr>
          <a:xfrm>
            <a:off x="20574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25908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>
            <a:off x="60198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6705600" y="4876800"/>
            <a:ext cx="152400" cy="1219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6096000"/>
            <a:ext cx="7239000" cy="64633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OVA POVRŠINA (ZAPREMINA) TREBA DA BUDE MANJA , KAKO BI OSNOVNI MATERIJAL ŠTO MANJE “UČESTVOVAO” U RASTOPLJENOM METALU</a:t>
            </a:r>
            <a:endParaRPr 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6477000" cy="5364163"/>
          </a:xfrm>
        </p:spPr>
        <p:txBody>
          <a:bodyPr/>
          <a:lstStyle/>
          <a:p>
            <a:r>
              <a:rPr lang="sr-Latn-CS" dirty="0" smtClean="0"/>
              <a:t>Smanjenje brzine hlađenja:</a:t>
            </a:r>
          </a:p>
          <a:p>
            <a:pPr>
              <a:buNone/>
            </a:pPr>
            <a:endParaRPr lang="sr-Latn-CS" dirty="0" smtClean="0"/>
          </a:p>
          <a:p>
            <a:pPr>
              <a:buFontTx/>
              <a:buChar char="-"/>
            </a:pPr>
            <a:r>
              <a:rPr lang="sr-Latn-CS" dirty="0" smtClean="0"/>
              <a:t>Smanjenje brzine zavarivanja.</a:t>
            </a:r>
          </a:p>
          <a:p>
            <a:pPr>
              <a:buFontTx/>
              <a:buChar char="-"/>
            </a:pPr>
            <a:r>
              <a:rPr lang="sr-Latn-CS" dirty="0" smtClean="0"/>
              <a:t>Primena predgrevanja preko 400-500</a:t>
            </a:r>
            <a:r>
              <a:rPr lang="sr-Latn-CS" baseline="30000" dirty="0" smtClean="0"/>
              <a:t>o</a:t>
            </a:r>
            <a:r>
              <a:rPr lang="sr-Latn-CS" dirty="0" smtClean="0"/>
              <a:t>C.</a:t>
            </a:r>
          </a:p>
          <a:p>
            <a:pPr>
              <a:buFontTx/>
              <a:buChar char="-"/>
            </a:pPr>
            <a:r>
              <a:rPr lang="sr-Latn-CS" dirty="0" smtClean="0"/>
              <a:t>(Naknadna </a:t>
            </a:r>
            <a:r>
              <a:rPr lang="sr-Latn-CS" dirty="0" smtClean="0"/>
              <a:t>termička obrada</a:t>
            </a:r>
            <a:r>
              <a:rPr lang="sr-Latn-CS" dirty="0" smtClean="0"/>
              <a:t>.)</a:t>
            </a:r>
            <a:endParaRPr lang="sr-Latn-CS" dirty="0" smtClean="0"/>
          </a:p>
          <a:p>
            <a:endParaRPr lang="sr-Latn-C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6591" t="26298" r="75097" b="43750"/>
          <a:stretch>
            <a:fillRect/>
          </a:stretch>
        </p:blipFill>
        <p:spPr bwMode="auto">
          <a:xfrm rot="-120000">
            <a:off x="3170758" y="4089379"/>
            <a:ext cx="2957476" cy="271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Brace 4"/>
          <p:cNvSpPr/>
          <p:nvPr/>
        </p:nvSpPr>
        <p:spPr>
          <a:xfrm>
            <a:off x="6629400" y="1905000"/>
            <a:ext cx="381000" cy="1676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TextBox 5"/>
          <p:cNvSpPr txBox="1"/>
          <p:nvPr/>
        </p:nvSpPr>
        <p:spPr>
          <a:xfrm>
            <a:off x="7086600" y="1828800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800" dirty="0" smtClean="0"/>
              <a:t>Smanjenje mogućnosti zakaljivanja u ZUT-u</a:t>
            </a:r>
            <a:endParaRPr lang="sr-Latn-C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Zavarljivost</a:t>
            </a:r>
            <a:r>
              <a:rPr lang="en-US" b="1" dirty="0" smtClean="0"/>
              <a:t> </a:t>
            </a:r>
            <a:r>
              <a:rPr lang="en-US" b="1" dirty="0" err="1" smtClean="0"/>
              <a:t>ugljeničnih</a:t>
            </a:r>
            <a:r>
              <a:rPr lang="en-US" b="1" dirty="0" smtClean="0"/>
              <a:t> </a:t>
            </a:r>
            <a:r>
              <a:rPr lang="en-US" b="1" dirty="0" err="1" smtClean="0"/>
              <a:t>čelika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sr-Latn-CS" dirty="0" smtClean="0"/>
              <a:t>Zavarljivost čelika se određuje prema ekvivalentnom sadržaju ugljenika (C</a:t>
            </a:r>
            <a:r>
              <a:rPr lang="sr-Latn-CS" baseline="-25000" dirty="0" smtClean="0"/>
              <a:t>EKV</a:t>
            </a:r>
            <a:r>
              <a:rPr lang="sr-Latn-CS" dirty="0" smtClean="0"/>
              <a:t>).</a:t>
            </a:r>
          </a:p>
          <a:p>
            <a:endParaRPr lang="sr-Latn-CS" dirty="0" smtClean="0"/>
          </a:p>
          <a:p>
            <a:r>
              <a:rPr lang="sr-Latn-CS" dirty="0" smtClean="0"/>
              <a:t>Što je C</a:t>
            </a:r>
            <a:r>
              <a:rPr lang="sr-Latn-CS" baseline="-25000" dirty="0" smtClean="0"/>
              <a:t>EKV</a:t>
            </a:r>
            <a:r>
              <a:rPr lang="sr-Latn-CS" dirty="0" smtClean="0"/>
              <a:t> veći, zavarljivost je lošija i obrnuto.</a:t>
            </a:r>
          </a:p>
          <a:p>
            <a:endParaRPr lang="sr-Latn-CS" dirty="0" smtClean="0"/>
          </a:p>
          <a:p>
            <a:r>
              <a:rPr lang="sr-Latn-CS" dirty="0" smtClean="0"/>
              <a:t>Pri većem C</a:t>
            </a:r>
            <a:r>
              <a:rPr lang="sr-Latn-CS" baseline="-25000" dirty="0" smtClean="0"/>
              <a:t>EKV</a:t>
            </a:r>
            <a:r>
              <a:rPr lang="sr-Latn-CS" dirty="0" smtClean="0"/>
              <a:t>, čelik je skloniji pojavi vrućih i hladnih prslina, pa je potrebno primeniti mere predostrožnosti.</a:t>
            </a:r>
          </a:p>
          <a:p>
            <a:endParaRPr lang="sr-Latn-CS" dirty="0" smtClean="0"/>
          </a:p>
          <a:p>
            <a:endParaRPr lang="sr-Latn-CS" dirty="0" smtClean="0"/>
          </a:p>
          <a:p>
            <a:pPr>
              <a:buNone/>
            </a:pPr>
            <a:endParaRPr lang="sr-Latn-C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 smtClean="0"/>
              <a:t>C</a:t>
            </a:r>
            <a:r>
              <a:rPr lang="sr-Latn-CS" baseline="-25000" dirty="0" smtClean="0"/>
              <a:t>EKV</a:t>
            </a:r>
            <a:r>
              <a:rPr lang="sr-Latn-CS" dirty="0" smtClean="0"/>
              <a:t> se određuje prema sledećim izrazima: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Font typeface="+mj-lt"/>
              <a:buAutoNum type="arabicPeriod"/>
            </a:pPr>
            <a:r>
              <a:rPr lang="sr-Latn-CS" dirty="0" smtClean="0"/>
              <a:t>MIZ (univerzalna): </a:t>
            </a:r>
          </a:p>
          <a:p>
            <a:pPr marL="514350" indent="-514350">
              <a:buFont typeface="+mj-lt"/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	   C</a:t>
            </a:r>
            <a:r>
              <a:rPr lang="sr-Latn-CS" baseline="-25000" dirty="0" smtClean="0"/>
              <a:t>EKV </a:t>
            </a:r>
            <a:r>
              <a:rPr lang="sr-Latn-CS" dirty="0" smtClean="0"/>
              <a:t>= C+Mn/6+(Cr+Mo+V)/5+(Ni+Cu)/15</a:t>
            </a:r>
          </a:p>
          <a:p>
            <a:pPr marL="514350" indent="-514350">
              <a:buFont typeface="+mj-lt"/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2.  “Japanska” formula (univerzalna):</a:t>
            </a:r>
          </a:p>
          <a:p>
            <a:pPr marL="514350" indent="-514350">
              <a:buFont typeface="+mj-lt"/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		   C</a:t>
            </a:r>
            <a:r>
              <a:rPr lang="sr-Latn-CS" baseline="-25000" dirty="0" smtClean="0"/>
              <a:t>EKV </a:t>
            </a:r>
            <a:r>
              <a:rPr lang="sr-Latn-CS" dirty="0" smtClean="0"/>
              <a:t>= C+Mn/6+Si/24+Cr/5+Ni/40+Mo/4</a:t>
            </a:r>
          </a:p>
          <a:p>
            <a:pPr marL="514350" indent="-514350">
              <a:buFont typeface="+mj-lt"/>
              <a:buAutoNum type="arabicPeriod"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3.   Za niskougljenične i niskolegirane čelike:</a:t>
            </a:r>
          </a:p>
          <a:p>
            <a:endParaRPr lang="sr-Latn-CS" dirty="0" smtClean="0"/>
          </a:p>
          <a:p>
            <a:pPr>
              <a:buNone/>
            </a:pPr>
            <a:r>
              <a:rPr lang="sr-Latn-CS" dirty="0" smtClean="0"/>
              <a:t>             C</a:t>
            </a:r>
            <a:r>
              <a:rPr lang="sr-Latn-CS" baseline="-25000" dirty="0" smtClean="0"/>
              <a:t>EKV</a:t>
            </a:r>
            <a:r>
              <a:rPr lang="sr-Latn-CS" dirty="0" smtClean="0"/>
              <a:t> = C+Mn/20+Ni/15 +(Cr+Mo+V)/10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Ugljenični konstrukcioni čelici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 smtClean="0"/>
              <a:t>Ugljenični konstrukcioni čelici sadrže 0,1 – 0,8% C, do 0,7% Mn, do 0,4% Si, do 0,05% P i do 0,07 % S.</a:t>
            </a:r>
          </a:p>
          <a:p>
            <a:r>
              <a:rPr lang="sr-Latn-CS" dirty="0" smtClean="0"/>
              <a:t>Po novim EN standardima </a:t>
            </a:r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 smtClean="0"/>
              <a:t>čelici</a:t>
            </a:r>
            <a:r>
              <a:rPr lang="en-US" dirty="0" smtClean="0"/>
              <a:t> se </a:t>
            </a:r>
            <a:r>
              <a:rPr lang="en-US" dirty="0" err="1" smtClean="0"/>
              <a:t>nazivaju</a:t>
            </a:r>
            <a:r>
              <a:rPr lang="en-US" dirty="0" smtClean="0"/>
              <a:t> </a:t>
            </a:r>
            <a:r>
              <a:rPr lang="sr-Latn-CS" dirty="0" smtClean="0"/>
              <a:t>nelegirani</a:t>
            </a:r>
            <a:r>
              <a:rPr lang="en-US" dirty="0" smtClean="0"/>
              <a:t>m</a:t>
            </a:r>
            <a:r>
              <a:rPr lang="sr-Latn-CS" dirty="0" smtClean="0"/>
              <a:t> čelici</a:t>
            </a:r>
            <a:r>
              <a:rPr lang="en-US" dirty="0" smtClean="0"/>
              <a:t>ma</a:t>
            </a:r>
            <a:r>
              <a:rPr lang="sr-Latn-CS" dirty="0" smtClean="0"/>
              <a:t>.</a:t>
            </a:r>
          </a:p>
          <a:p>
            <a:endParaRPr lang="sr-Latn-CS" dirty="0" smtClean="0"/>
          </a:p>
          <a:p>
            <a:r>
              <a:rPr lang="sr-Latn-CS" dirty="0" smtClean="0"/>
              <a:t>Dele se u tri grupe:</a:t>
            </a:r>
          </a:p>
          <a:p>
            <a:pPr>
              <a:buNone/>
            </a:pPr>
            <a:endParaRPr lang="sr-Latn-CS" dirty="0" smtClean="0"/>
          </a:p>
          <a:p>
            <a:pPr marL="514350" indent="-514350">
              <a:buAutoNum type="arabicPeriod"/>
            </a:pPr>
            <a:r>
              <a:rPr lang="sr-Latn-CS" dirty="0" smtClean="0"/>
              <a:t>Niskougljenični konstrukcioni čelici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Srednje ugljenični konstrukcioni čelici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Visokougljenični konstrukcioni čelici</a:t>
            </a:r>
            <a:endParaRPr lang="sr-Latn-C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b="1" dirty="0" smtClean="0"/>
              <a:t>Niskougljenični konstrukcioni čelici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 smtClean="0"/>
              <a:t>Sadrže od 0,1 do 0,</a:t>
            </a:r>
            <a:r>
              <a:rPr lang="en-US" dirty="0" smtClean="0"/>
              <a:t>3</a:t>
            </a:r>
            <a:r>
              <a:rPr lang="sr-Latn-CS" dirty="0" smtClean="0"/>
              <a:t>% C – čelici sa negarantovanim hemijskim sastavom i čelici za cementaciju.</a:t>
            </a:r>
          </a:p>
          <a:p>
            <a:r>
              <a:rPr lang="sr-Latn-CS" dirty="0" smtClean="0"/>
              <a:t>Imaju dobru zavarljivost pod uslovom da debljina osnovnog materijala ne prelazi 37 mm.</a:t>
            </a:r>
          </a:p>
          <a:p>
            <a:r>
              <a:rPr lang="sr-Latn-CS" dirty="0" smtClean="0"/>
              <a:t>Za debljine preko 37 mm, potrebno je primeniti mere predostrožnosti: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Izbor elektrode</a:t>
            </a:r>
          </a:p>
          <a:p>
            <a:pPr marL="514350" indent="-514350">
              <a:buAutoNum type="arabicPeriod"/>
            </a:pPr>
            <a:r>
              <a:rPr lang="sr-Latn-CS" dirty="0" smtClean="0"/>
              <a:t>Postupak zavarivanja</a:t>
            </a:r>
            <a:endParaRPr lang="sr-Latn-C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3340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*</a:t>
            </a:r>
            <a:r>
              <a:rPr lang="en-US" sz="2000" i="1" dirty="0" err="1" smtClean="0"/>
              <a:t>Za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veće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debljine</a:t>
            </a:r>
            <a:r>
              <a:rPr lang="en-US" sz="2000" i="1" dirty="0" smtClean="0"/>
              <a:t> je </a:t>
            </a:r>
            <a:r>
              <a:rPr lang="en-US" sz="2000" i="1" dirty="0" err="1" smtClean="0"/>
              <a:t>brzina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hlađenja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veća</a:t>
            </a:r>
            <a:r>
              <a:rPr lang="en-US" sz="2000" i="1" dirty="0" smtClean="0"/>
              <a:t>!!!-</a:t>
            </a:r>
            <a:r>
              <a:rPr lang="en-US" sz="2000" i="1" dirty="0" err="1" smtClean="0"/>
              <a:t>može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nastane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martenzit</a:t>
            </a:r>
            <a:r>
              <a:rPr lang="en-US" sz="2000" i="1" dirty="0" smtClean="0"/>
              <a:t> (</a:t>
            </a:r>
            <a:r>
              <a:rPr lang="en-US" sz="2000" i="1" dirty="0" err="1" smtClean="0"/>
              <a:t>hladne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prsline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sp>
        <p:nvSpPr>
          <p:cNvPr id="5" name="Right Arrow 4"/>
          <p:cNvSpPr/>
          <p:nvPr/>
        </p:nvSpPr>
        <p:spPr>
          <a:xfrm rot="2838408">
            <a:off x="4756517" y="4917592"/>
            <a:ext cx="1066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514350" indent="-514350">
              <a:buNone/>
            </a:pPr>
            <a:endParaRPr lang="sr-Latn-CS" dirty="0" smtClean="0"/>
          </a:p>
          <a:p>
            <a:pPr marL="514350" indent="-514350">
              <a:buNone/>
            </a:pPr>
            <a:r>
              <a:rPr lang="sr-Latn-CS" dirty="0" smtClean="0"/>
              <a:t>1.   Izbor elektrode: </a:t>
            </a:r>
          </a:p>
          <a:p>
            <a:pPr marL="514350" indent="-514350"/>
            <a:r>
              <a:rPr lang="sr-Latn-CS" dirty="0" smtClean="0"/>
              <a:t>Primena bazične (niskovodonične) elektrode zbog smanjenja unosa vodonika (hladne prsline u ZUT-u).</a:t>
            </a:r>
          </a:p>
          <a:p>
            <a:pPr marL="514350" indent="-514350"/>
            <a:r>
              <a:rPr lang="sr-Latn-CS" dirty="0" smtClean="0"/>
              <a:t>Elektrode većeg prečnika sa većim unosom toplote zbog smanjenja brzine hlađenja i smanjenja mogućnosti pojave martenzitne strukture u ZUT-u (zakaljenja).</a:t>
            </a:r>
          </a:p>
          <a:p>
            <a:endParaRPr lang="sr-Latn-C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2. Postupak zavarivanja:</a:t>
            </a:r>
          </a:p>
          <a:p>
            <a:pPr>
              <a:buNone/>
            </a:pPr>
            <a:endParaRPr lang="sr-Latn-CS" dirty="0" smtClean="0"/>
          </a:p>
          <a:p>
            <a:r>
              <a:rPr lang="sr-Latn-CS" dirty="0" smtClean="0"/>
              <a:t>U slučaju višeprolaznih šavova, izvođenje prvog zavara elektrodom većeg prečnika.</a:t>
            </a:r>
          </a:p>
          <a:p>
            <a:r>
              <a:rPr lang="sr-Latn-CS" dirty="0" smtClean="0"/>
              <a:t>Ako je konstruktivno moguće, izbegavanje ugaonih šavova jer su osetljiviji od sučeonih. Pogodna alternativa je zavarivanje šavovima na uglu (2 kom.) sa uglovima 2x45</a:t>
            </a:r>
            <a:r>
              <a:rPr lang="sr-Latn-CS" baseline="30000" dirty="0" smtClean="0"/>
              <a:t>o</a:t>
            </a:r>
            <a:r>
              <a:rPr lang="sr-Latn-CS" dirty="0" smtClean="0"/>
              <a:t>: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47800" y="5410200"/>
            <a:ext cx="5562600" cy="1143000"/>
            <a:chOff x="1447800" y="5410200"/>
            <a:chExt cx="5562600" cy="1143000"/>
          </a:xfrm>
        </p:grpSpPr>
        <p:cxnSp>
          <p:nvCxnSpPr>
            <p:cNvPr id="11" name="Straight Connector 10"/>
            <p:cNvCxnSpPr/>
            <p:nvPr/>
          </p:nvCxnSpPr>
          <p:spPr>
            <a:xfrm rot="5400000" flipH="1" flipV="1">
              <a:off x="1447800" y="5410200"/>
              <a:ext cx="152400" cy="15240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915866" y="5863570"/>
              <a:ext cx="107764" cy="52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6369236" y="5410200"/>
              <a:ext cx="107764" cy="5229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1447800" y="5562600"/>
              <a:ext cx="1524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943600" y="5943600"/>
              <a:ext cx="152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2019300" y="4991100"/>
              <a:ext cx="1524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6667500" y="5219700"/>
              <a:ext cx="152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8" name="Rectangle 7"/>
            <p:cNvSpPr/>
            <p:nvPr/>
          </p:nvSpPr>
          <p:spPr>
            <a:xfrm rot="2700000">
              <a:off x="6158333" y="5434433"/>
              <a:ext cx="1524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429000" y="5867400"/>
              <a:ext cx="1676400" cy="38100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534400" cy="5821363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* Izvođenje višeprolaznih šavova za deblj.preko 37mm:</a:t>
            </a:r>
            <a:endParaRPr lang="sr-Latn-C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250" t="13000" r="45625" b="13000"/>
          <a:stretch>
            <a:fillRect/>
          </a:stretch>
        </p:blipFill>
        <p:spPr bwMode="auto">
          <a:xfrm rot="60000">
            <a:off x="1874561" y="1184970"/>
            <a:ext cx="5164104" cy="553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14388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Prvi šav/sloj elektrodom većeg prečnika</a:t>
            </a:r>
            <a:endParaRPr lang="sr-Latn-C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16396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Poprečni presek slojeva </a:t>
            </a:r>
            <a:endParaRPr lang="sr-Latn-C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3276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Zavarivanje u blokovima</a:t>
            </a:r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86600" y="43434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Zavarivanje u sekcijama (kaskadno)</a:t>
            </a:r>
            <a:endParaRPr lang="sr-Latn-C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586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/>
              <a:t>Zavarivanje u piramidi</a:t>
            </a:r>
            <a:endParaRPr lang="sr-Latn-CS" b="1" dirty="0"/>
          </a:p>
        </p:txBody>
      </p:sp>
      <p:sp>
        <p:nvSpPr>
          <p:cNvPr id="10" name="Right Arrow 9"/>
          <p:cNvSpPr/>
          <p:nvPr/>
        </p:nvSpPr>
        <p:spPr>
          <a:xfrm>
            <a:off x="1828800" y="3581400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581400"/>
            <a:ext cx="1752600" cy="286232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Ovi</a:t>
            </a:r>
            <a:r>
              <a:rPr lang="en-US" b="1" dirty="0" smtClean="0"/>
              <a:t> se </a:t>
            </a:r>
            <a:r>
              <a:rPr lang="en-US" b="1" dirty="0" err="1" smtClean="0"/>
              <a:t>rade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elektrodom</a:t>
            </a:r>
            <a:r>
              <a:rPr lang="en-US" b="1" dirty="0" smtClean="0"/>
              <a:t> </a:t>
            </a:r>
            <a:r>
              <a:rPr lang="en-US" b="1" dirty="0" err="1" smtClean="0"/>
              <a:t>većeg</a:t>
            </a:r>
            <a:r>
              <a:rPr lang="en-US" b="1" dirty="0" smtClean="0"/>
              <a:t> </a:t>
            </a:r>
            <a:r>
              <a:rPr lang="en-US" b="1" dirty="0" err="1" smtClean="0"/>
              <a:t>prečnika</a:t>
            </a:r>
            <a:r>
              <a:rPr lang="en-US" b="1" dirty="0" smtClean="0"/>
              <a:t> (</a:t>
            </a:r>
            <a:r>
              <a:rPr lang="en-US" b="1" dirty="0" err="1" smtClean="0"/>
              <a:t>jača</a:t>
            </a:r>
            <a:r>
              <a:rPr lang="en-US" b="1" dirty="0" smtClean="0"/>
              <a:t> </a:t>
            </a:r>
            <a:r>
              <a:rPr lang="en-US" b="1" dirty="0" err="1" smtClean="0"/>
              <a:t>struja</a:t>
            </a:r>
            <a:r>
              <a:rPr lang="en-US" b="1" dirty="0" smtClean="0"/>
              <a:t>), </a:t>
            </a:r>
            <a:r>
              <a:rPr lang="en-US" b="1" dirty="0" err="1" smtClean="0"/>
              <a:t>jer</a:t>
            </a:r>
            <a:r>
              <a:rPr lang="en-US" b="1" dirty="0" smtClean="0"/>
              <a:t> se </a:t>
            </a:r>
            <a:r>
              <a:rPr lang="en-US" b="1" dirty="0" err="1" smtClean="0"/>
              <a:t>sledeći</a:t>
            </a:r>
            <a:r>
              <a:rPr lang="en-US" b="1" dirty="0" smtClean="0"/>
              <a:t> </a:t>
            </a:r>
            <a:r>
              <a:rPr lang="en-US" b="1" dirty="0" err="1" smtClean="0"/>
              <a:t>slojevi</a:t>
            </a:r>
            <a:r>
              <a:rPr lang="en-US" b="1" dirty="0" smtClean="0"/>
              <a:t> </a:t>
            </a:r>
            <a:r>
              <a:rPr lang="en-US" b="1" dirty="0" err="1" smtClean="0"/>
              <a:t>rade</a:t>
            </a:r>
            <a:r>
              <a:rPr lang="en-US" b="1" dirty="0" smtClean="0"/>
              <a:t> </a:t>
            </a:r>
            <a:r>
              <a:rPr lang="en-US" b="1" dirty="0" err="1" smtClean="0"/>
              <a:t>dok</a:t>
            </a:r>
            <a:r>
              <a:rPr lang="en-US" b="1" dirty="0" smtClean="0"/>
              <a:t> se </a:t>
            </a:r>
            <a:r>
              <a:rPr lang="en-US" b="1" dirty="0" err="1" smtClean="0"/>
              <a:t>prvi</a:t>
            </a:r>
            <a:r>
              <a:rPr lang="en-US" b="1" dirty="0" smtClean="0"/>
              <a:t> </a:t>
            </a:r>
            <a:r>
              <a:rPr lang="en-US" b="1" dirty="0" err="1" smtClean="0"/>
              <a:t>još</a:t>
            </a:r>
            <a:r>
              <a:rPr lang="en-US" b="1" dirty="0" smtClean="0"/>
              <a:t> </a:t>
            </a:r>
            <a:r>
              <a:rPr lang="en-US" b="1" dirty="0" err="1" smtClean="0"/>
              <a:t>uvek</a:t>
            </a:r>
            <a:r>
              <a:rPr lang="en-US" b="1" dirty="0" smtClean="0"/>
              <a:t> </a:t>
            </a:r>
            <a:r>
              <a:rPr lang="en-US" b="1" dirty="0" err="1" smtClean="0"/>
              <a:t>hladi</a:t>
            </a:r>
            <a:r>
              <a:rPr lang="en-US" b="1" dirty="0" smtClean="0"/>
              <a:t> (</a:t>
            </a:r>
            <a:r>
              <a:rPr lang="en-US" b="1" dirty="0" err="1" smtClean="0"/>
              <a:t>sve</a:t>
            </a:r>
            <a:r>
              <a:rPr lang="en-US" b="1" dirty="0" smtClean="0"/>
              <a:t> </a:t>
            </a:r>
            <a:r>
              <a:rPr lang="en-US" b="1" dirty="0" err="1" smtClean="0"/>
              <a:t>zbog</a:t>
            </a:r>
            <a:r>
              <a:rPr lang="en-US" b="1" dirty="0" smtClean="0"/>
              <a:t> </a:t>
            </a:r>
            <a:r>
              <a:rPr lang="en-US" b="1" dirty="0" err="1" smtClean="0"/>
              <a:t>sporijeg</a:t>
            </a:r>
            <a:r>
              <a:rPr lang="en-US" b="1" dirty="0" smtClean="0"/>
              <a:t> </a:t>
            </a:r>
            <a:r>
              <a:rPr lang="en-US" b="1" dirty="0" err="1" smtClean="0"/>
              <a:t>hlađenja</a:t>
            </a:r>
            <a:r>
              <a:rPr lang="en-US" b="1" dirty="0" smtClean="0"/>
              <a:t>)</a:t>
            </a:r>
            <a:endParaRPr lang="sr-Latn-CS" b="1" dirty="0"/>
          </a:p>
        </p:txBody>
      </p:sp>
      <p:sp>
        <p:nvSpPr>
          <p:cNvPr id="12" name="Right Arrow 11"/>
          <p:cNvSpPr/>
          <p:nvPr/>
        </p:nvSpPr>
        <p:spPr>
          <a:xfrm>
            <a:off x="1752600" y="4953000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 smtClean="0"/>
              <a:t>Srednjeugljenični čelici</a:t>
            </a:r>
            <a:endParaRPr lang="sr-Latn-C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Sadrže od 0,</a:t>
            </a:r>
            <a:r>
              <a:rPr lang="en-US" dirty="0" smtClean="0"/>
              <a:t>3</a:t>
            </a:r>
            <a:r>
              <a:rPr lang="sr-Latn-CS" dirty="0" smtClean="0"/>
              <a:t> do 0,</a:t>
            </a:r>
            <a:r>
              <a:rPr lang="en-US" dirty="0" smtClean="0"/>
              <a:t>6</a:t>
            </a:r>
            <a:r>
              <a:rPr lang="sr-Latn-CS" dirty="0" smtClean="0"/>
              <a:t>% C – ugljenični čelici za poboljšavanje.</a:t>
            </a:r>
          </a:p>
          <a:p>
            <a:r>
              <a:rPr lang="sr-Latn-CS" dirty="0" smtClean="0"/>
              <a:t>Povećan sadržaj C izaziva smanjenje zavarljivosti.</a:t>
            </a:r>
          </a:p>
          <a:p>
            <a:r>
              <a:rPr lang="sr-Latn-CS" dirty="0" smtClean="0"/>
              <a:t>Povećana mogućnost pojave vrućih i hladnih prslina (u šavu i ZUT-u).</a:t>
            </a:r>
            <a:endParaRPr lang="sr-Latn-C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779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Tehnologija spajanja savremenih materijala</vt:lpstr>
      <vt:lpstr>Zavarljivost ugljeničnih čelika</vt:lpstr>
      <vt:lpstr>Slide 3</vt:lpstr>
      <vt:lpstr>Ugljenični konstrukcioni čelici</vt:lpstr>
      <vt:lpstr>Niskougljenični konstrukcioni čelici</vt:lpstr>
      <vt:lpstr>Slide 6</vt:lpstr>
      <vt:lpstr>Slide 7</vt:lpstr>
      <vt:lpstr>Slide 8</vt:lpstr>
      <vt:lpstr>Srednjeugljenični čelici</vt:lpstr>
      <vt:lpstr>Slide 10</vt:lpstr>
      <vt:lpstr>Slide 11</vt:lpstr>
      <vt:lpstr>Slide 12</vt:lpstr>
      <vt:lpstr>Slide 13</vt:lpstr>
      <vt:lpstr>Visokougljenični čelici</vt:lpstr>
      <vt:lpstr>Slide 15</vt:lpstr>
      <vt:lpstr>Slide 16</vt:lpstr>
      <vt:lpstr>Slide 17</vt:lpstr>
      <vt:lpstr>Slide 18</vt:lpstr>
      <vt:lpstr>Hvala na pažnji!</vt:lpstr>
    </vt:vector>
  </TitlesOfParts>
  <Company>Corona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Tehnologije spajanja savremenih materijala</dc:title>
  <dc:creator>Korisnik</dc:creator>
  <cp:lastModifiedBy>Korisnik</cp:lastModifiedBy>
  <cp:revision>26</cp:revision>
  <dcterms:created xsi:type="dcterms:W3CDTF">2012-10-16T18:46:46Z</dcterms:created>
  <dcterms:modified xsi:type="dcterms:W3CDTF">2013-10-30T20:47:25Z</dcterms:modified>
</cp:coreProperties>
</file>